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80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65" autoAdjust="0"/>
    <p:restoredTop sz="94660"/>
  </p:normalViewPr>
  <p:slideViewPr>
    <p:cSldViewPr snapToGrid="0">
      <p:cViewPr varScale="1">
        <p:scale>
          <a:sx n="79" d="100"/>
          <a:sy n="79" d="100"/>
        </p:scale>
        <p:origin x="-252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36320" y="0"/>
            <a:ext cx="100584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6000" y="3200400"/>
            <a:ext cx="100584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6000" y="4724400"/>
            <a:ext cx="9144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36320" y="6172200"/>
            <a:ext cx="100584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685800"/>
            <a:ext cx="9652000" cy="38862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11/3/2015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6000" y="685802"/>
            <a:ext cx="2438400" cy="54101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54400" y="685801"/>
            <a:ext cx="7620000" cy="48768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11/3/2015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11/3/2015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36320" y="0"/>
            <a:ext cx="100584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0" y="3276600"/>
            <a:ext cx="100584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0" y="4953000"/>
            <a:ext cx="9144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11/3/2015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36320" y="6172200"/>
            <a:ext cx="100584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6000" y="609601"/>
            <a:ext cx="48768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609601"/>
            <a:ext cx="48768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11/3/2015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1936" y="609600"/>
            <a:ext cx="48768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1936" y="1329264"/>
            <a:ext cx="48768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536" y="609600"/>
            <a:ext cx="48768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536" y="1329264"/>
            <a:ext cx="48768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11/3/2015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11936" y="1249362"/>
            <a:ext cx="4876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193536" y="1249362"/>
            <a:ext cx="4876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11/3/2015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11/3/2015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0" y="4572000"/>
            <a:ext cx="9046464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7821" y="457201"/>
            <a:ext cx="6126579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6002" y="457200"/>
            <a:ext cx="3564876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11/3/2015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2871259" y="2514336"/>
            <a:ext cx="3810000" cy="2117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1936" y="4572000"/>
            <a:ext cx="9046464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320" y="457200"/>
            <a:ext cx="100584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856" y="3505200"/>
            <a:ext cx="98552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11/3/2015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6000" y="4572000"/>
            <a:ext cx="90424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0" y="685800"/>
            <a:ext cx="100584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31200" y="620877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2BE451C3-0FF4-47C4-B829-773ADF60F88C}" type="datetimeFigureOut">
              <a:rPr lang="en-US" smtClean="0"/>
              <a:t>11/3/2015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15999" y="6208777"/>
            <a:ext cx="64984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5687569"/>
            <a:ext cx="1016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36320" y="0"/>
            <a:ext cx="100584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36320" y="6172200"/>
            <a:ext cx="100584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conarchive.com/" TargetMode="External"/><Relationship Id="rId3" Type="http://schemas.openxmlformats.org/officeDocument/2006/relationships/hyperlink" Target="http://www.freefoto.com/" TargetMode="External"/><Relationship Id="rId7" Type="http://schemas.openxmlformats.org/officeDocument/2006/relationships/hyperlink" Target="http://www.flaticon.com/" TargetMode="External"/><Relationship Id="rId2" Type="http://schemas.openxmlformats.org/officeDocument/2006/relationships/hyperlink" Target="http://www.sxc.h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lyphicons.com/" TargetMode="External"/><Relationship Id="rId5" Type="http://schemas.openxmlformats.org/officeDocument/2006/relationships/hyperlink" Target="http://www.google.com/imghp" TargetMode="External"/><Relationship Id="rId4" Type="http://schemas.openxmlformats.org/officeDocument/2006/relationships/hyperlink" Target="http://www.openphoto.net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tml-kit.com/favicon" TargetMode="External"/><Relationship Id="rId2" Type="http://schemas.openxmlformats.org/officeDocument/2006/relationships/hyperlink" Target="http://www.axialis.com/iconworkshop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868319"/>
            <a:ext cx="8825658" cy="1377359"/>
          </a:xfrm>
        </p:spPr>
        <p:txBody>
          <a:bodyPr/>
          <a:lstStyle/>
          <a:p>
            <a:r>
              <a:rPr lang="en-US" dirty="0" smtClean="0"/>
              <a:t>Chapter 9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2417916"/>
            <a:ext cx="8825658" cy="861420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How to work with images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46167" y="3705882"/>
            <a:ext cx="7843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Brought to you by Table 5: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54557" y="4137722"/>
            <a:ext cx="226215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Michelle Bracey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Jan </a:t>
            </a:r>
            <a:r>
              <a:rPr lang="en-US" dirty="0" err="1" smtClean="0"/>
              <a:t>Cabonce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Wyatt Dunn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Matt Schroeder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Mike </a:t>
            </a:r>
            <a:r>
              <a:rPr lang="en-US" dirty="0" err="1" smtClean="0"/>
              <a:t>Spehar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Andrew Stein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821" y="2135774"/>
            <a:ext cx="2481179" cy="350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0733" y="441543"/>
            <a:ext cx="8825659" cy="456359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Vertical-align</a:t>
            </a:r>
            <a:r>
              <a:rPr lang="en-US" dirty="0"/>
              <a:t> </a:t>
            </a:r>
            <a:r>
              <a:rPr lang="en-US" dirty="0" smtClean="0"/>
              <a:t>-</a:t>
            </a:r>
            <a:r>
              <a:rPr lang="en-US" dirty="0"/>
              <a:t> </a:t>
            </a:r>
            <a:r>
              <a:rPr lang="en-US" dirty="0" smtClean="0"/>
              <a:t>A </a:t>
            </a:r>
            <a:r>
              <a:rPr lang="en-US" dirty="0" smtClean="0"/>
              <a:t>relative or absolute value or a keyword that determines the vertical alignment of the image.</a:t>
            </a:r>
          </a:p>
          <a:p>
            <a:endParaRPr lang="en-US" dirty="0"/>
          </a:p>
          <a:p>
            <a:r>
              <a:rPr lang="en-US" b="1" u="sng" dirty="0" smtClean="0"/>
              <a:t>Keywords:</a:t>
            </a:r>
          </a:p>
          <a:p>
            <a:pPr lvl="1"/>
            <a:r>
              <a:rPr lang="en-US" b="1" dirty="0" smtClean="0"/>
              <a:t>Bottom</a:t>
            </a:r>
            <a:r>
              <a:rPr lang="en-US" dirty="0"/>
              <a:t> </a:t>
            </a:r>
            <a:r>
              <a:rPr lang="en-US" dirty="0" smtClean="0"/>
              <a:t>- Aligns </a:t>
            </a:r>
            <a:r>
              <a:rPr lang="en-US" dirty="0" smtClean="0"/>
              <a:t>the bottom of the image box with the bottom of the box that contains the adjacent inline </a:t>
            </a:r>
            <a:r>
              <a:rPr lang="en-US" dirty="0" smtClean="0"/>
              <a:t>elements.</a:t>
            </a:r>
            <a:endParaRPr lang="en-US" dirty="0" smtClean="0"/>
          </a:p>
          <a:p>
            <a:pPr lvl="1"/>
            <a:r>
              <a:rPr lang="en-US" b="1" dirty="0" smtClean="0"/>
              <a:t>Middle</a:t>
            </a:r>
            <a:r>
              <a:rPr lang="en-US" dirty="0"/>
              <a:t> </a:t>
            </a:r>
            <a:r>
              <a:rPr lang="en-US" dirty="0" smtClean="0"/>
              <a:t>-</a:t>
            </a:r>
            <a:r>
              <a:rPr lang="en-US" dirty="0"/>
              <a:t> </a:t>
            </a:r>
            <a:r>
              <a:rPr lang="en-US" dirty="0" smtClean="0"/>
              <a:t>Aligns </a:t>
            </a:r>
            <a:r>
              <a:rPr lang="en-US" dirty="0" smtClean="0"/>
              <a:t>the midpoint of the image box with the midpoint of the containing </a:t>
            </a:r>
            <a:r>
              <a:rPr lang="en-US" dirty="0" smtClean="0"/>
              <a:t>block.</a:t>
            </a:r>
            <a:endParaRPr lang="en-US" dirty="0" smtClean="0"/>
          </a:p>
          <a:p>
            <a:pPr lvl="1"/>
            <a:r>
              <a:rPr lang="en-US" b="1" dirty="0" smtClean="0"/>
              <a:t>Top</a:t>
            </a:r>
            <a:r>
              <a:rPr lang="en-US" dirty="0"/>
              <a:t> </a:t>
            </a:r>
            <a:r>
              <a:rPr lang="en-US" dirty="0" smtClean="0"/>
              <a:t>-</a:t>
            </a:r>
            <a:r>
              <a:rPr lang="en-US" dirty="0"/>
              <a:t> </a:t>
            </a:r>
            <a:r>
              <a:rPr lang="en-US" dirty="0" smtClean="0"/>
              <a:t>Aligns </a:t>
            </a:r>
            <a:r>
              <a:rPr lang="en-US" dirty="0" smtClean="0"/>
              <a:t>the top of the image box with the top of the image box that contains the adjacent inline </a:t>
            </a:r>
            <a:r>
              <a:rPr lang="en-US" dirty="0" smtClean="0"/>
              <a:t>elements.</a:t>
            </a:r>
            <a:endParaRPr lang="en-US" dirty="0" smtClean="0"/>
          </a:p>
          <a:p>
            <a:pPr lvl="1"/>
            <a:r>
              <a:rPr lang="en-US" b="1" dirty="0" smtClean="0"/>
              <a:t>Text-bottom</a:t>
            </a:r>
            <a:r>
              <a:rPr lang="en-US" dirty="0"/>
              <a:t> </a:t>
            </a:r>
            <a:r>
              <a:rPr lang="en-US" dirty="0" smtClean="0"/>
              <a:t>-</a:t>
            </a:r>
            <a:r>
              <a:rPr lang="en-US" dirty="0"/>
              <a:t> </a:t>
            </a:r>
            <a:r>
              <a:rPr lang="en-US" dirty="0" smtClean="0"/>
              <a:t>Aligns </a:t>
            </a:r>
            <a:r>
              <a:rPr lang="en-US" dirty="0" smtClean="0"/>
              <a:t>the bottom of the image box with the bottom of the text in the containing </a:t>
            </a:r>
            <a:r>
              <a:rPr lang="en-US" dirty="0" smtClean="0"/>
              <a:t>block.</a:t>
            </a:r>
            <a:endParaRPr lang="en-US" dirty="0" smtClean="0"/>
          </a:p>
          <a:p>
            <a:pPr lvl="1"/>
            <a:r>
              <a:rPr lang="en-US" b="1" dirty="0" smtClean="0"/>
              <a:t>Text-top</a:t>
            </a:r>
            <a:r>
              <a:rPr lang="en-US" dirty="0"/>
              <a:t> </a:t>
            </a:r>
            <a:r>
              <a:rPr lang="en-US" dirty="0" smtClean="0"/>
              <a:t>-</a:t>
            </a:r>
            <a:r>
              <a:rPr lang="en-US" dirty="0"/>
              <a:t> </a:t>
            </a:r>
            <a:r>
              <a:rPr lang="en-US" dirty="0" smtClean="0"/>
              <a:t>Aligns </a:t>
            </a:r>
            <a:r>
              <a:rPr lang="en-US" dirty="0" smtClean="0"/>
              <a:t>the top of the image box with the top of the text in the containing </a:t>
            </a:r>
            <a:r>
              <a:rPr lang="en-US" dirty="0" smtClean="0"/>
              <a:t>block.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13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Float</a:t>
            </a:r>
            <a:r>
              <a:rPr lang="en-US" dirty="0" smtClean="0"/>
              <a:t> </a:t>
            </a:r>
            <a:r>
              <a:rPr lang="en-US" dirty="0" smtClean="0"/>
              <a:t>-</a:t>
            </a:r>
            <a:r>
              <a:rPr lang="en-US" dirty="0"/>
              <a:t> </a:t>
            </a:r>
            <a:r>
              <a:rPr lang="en-US" dirty="0" smtClean="0"/>
              <a:t>keyword </a:t>
            </a:r>
            <a:r>
              <a:rPr lang="en-US" dirty="0" smtClean="0"/>
              <a:t>that determines how the image is floated. Possible values are left, right, and none. None is the </a:t>
            </a:r>
            <a:r>
              <a:rPr lang="en-US" dirty="0" smtClean="0"/>
              <a:t>default.</a:t>
            </a:r>
            <a:endParaRPr lang="en-US" dirty="0" smtClean="0"/>
          </a:p>
          <a:p>
            <a:r>
              <a:rPr lang="en-US" b="1" dirty="0" smtClean="0"/>
              <a:t>Clear </a:t>
            </a:r>
            <a:r>
              <a:rPr lang="en-US" dirty="0" smtClean="0"/>
              <a:t>-</a:t>
            </a:r>
            <a:r>
              <a:rPr lang="en-US" dirty="0"/>
              <a:t> </a:t>
            </a:r>
            <a:r>
              <a:rPr lang="en-US" dirty="0" smtClean="0"/>
              <a:t>Keyword </a:t>
            </a:r>
            <a:r>
              <a:rPr lang="en-US" dirty="0" smtClean="0"/>
              <a:t>that determines if an </a:t>
            </a:r>
            <a:r>
              <a:rPr lang="en-US" dirty="0" smtClean="0"/>
              <a:t>element </a:t>
            </a:r>
            <a:r>
              <a:rPr lang="en-US" dirty="0" smtClean="0"/>
              <a:t>that follows a floated element flows into the space left by the floated element. Possible values are left, right, both, and none. None is the </a:t>
            </a:r>
            <a:r>
              <a:rPr lang="en-US" dirty="0" smtClean="0"/>
              <a:t>default.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25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126" y="196516"/>
            <a:ext cx="10058400" cy="1676400"/>
          </a:xfrm>
        </p:spPr>
        <p:txBody>
          <a:bodyPr/>
          <a:lstStyle/>
          <a:p>
            <a:r>
              <a:rPr lang="en-US" dirty="0" smtClean="0"/>
              <a:t>Advanced Skills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596" y="1895475"/>
            <a:ext cx="2247900" cy="3981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982" y="3429000"/>
            <a:ext cx="22479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78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HTML5 figure and </a:t>
            </a:r>
            <a:r>
              <a:rPr lang="en-US" dirty="0" err="1" smtClean="0"/>
              <a:t>figcaption</a:t>
            </a:r>
            <a:r>
              <a:rPr lang="en-US" dirty="0" smtClean="0"/>
              <a:t>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i="1" dirty="0" smtClean="0"/>
              <a:t>figure</a:t>
            </a:r>
            <a:r>
              <a:rPr lang="en-US" dirty="0" smtClean="0"/>
              <a:t> element can be used as a container for anything that is used as a figure, such as an image or a </a:t>
            </a:r>
            <a:r>
              <a:rPr lang="en-US" dirty="0" smtClean="0"/>
              <a:t>table.</a:t>
            </a:r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i="1" dirty="0" err="1" smtClean="0"/>
              <a:t>figcaption</a:t>
            </a:r>
            <a:r>
              <a:rPr lang="en-US" dirty="0" smtClean="0"/>
              <a:t> element can be used within a figure to provide a caption that describes that figure. It is optional. By default, </a:t>
            </a:r>
            <a:r>
              <a:rPr lang="en-US" dirty="0" err="1" smtClean="0"/>
              <a:t>figcaption</a:t>
            </a:r>
            <a:r>
              <a:rPr lang="en-US" dirty="0" smtClean="0"/>
              <a:t> element is an inline element and typically needs to be </a:t>
            </a:r>
            <a:r>
              <a:rPr lang="en-US" dirty="0" smtClean="0"/>
              <a:t>changed</a:t>
            </a:r>
            <a:r>
              <a:rPr lang="en-US" dirty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277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Thumbnails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thumbnail is a small version of an image that can be used to make downloading an image faster and to save space on a web page.</a:t>
            </a:r>
          </a:p>
          <a:p>
            <a:r>
              <a:rPr lang="en-US" dirty="0" smtClean="0"/>
              <a:t>To create a thumbnail you can use an editor to resize the image.</a:t>
            </a:r>
          </a:p>
          <a:p>
            <a:r>
              <a:rPr lang="en-US" dirty="0" smtClean="0"/>
              <a:t>A thumbnail can be used as the image for the link that displays a page with a larger version of the image.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86"/>
          <a:stretch/>
        </p:blipFill>
        <p:spPr>
          <a:xfrm>
            <a:off x="8470865" y="4391525"/>
            <a:ext cx="1190494" cy="13037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2942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Rollover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rollover is an image that gets changed when the mouse hovers over it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One way to do image rollovers is to use background images and the :hover pseudo-class selector 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Using this method, the designated image will be displayed when the user hovers over the original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82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use the map and area elements to define an image </a:t>
            </a:r>
            <a:r>
              <a:rPr lang="en-US" dirty="0" smtClean="0"/>
              <a:t>map</a:t>
            </a:r>
            <a:r>
              <a:rPr lang="en-US" dirty="0" smtClean="0"/>
              <a:t> </a:t>
            </a:r>
            <a:r>
              <a:rPr lang="en-US" dirty="0" smtClean="0"/>
              <a:t>that provides clickable areas for the image called </a:t>
            </a:r>
            <a:r>
              <a:rPr lang="en-US" dirty="0" smtClean="0"/>
              <a:t>hotspots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coordinates for an area are relative to the upper left corner of the image and are measured in pixels.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28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maps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646" y="730302"/>
            <a:ext cx="5812687" cy="4454123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 err="1" smtClean="0"/>
              <a:t>Img</a:t>
            </a:r>
            <a:r>
              <a:rPr lang="en-US" b="1" dirty="0" smtClean="0"/>
              <a:t> element attributes:</a:t>
            </a:r>
          </a:p>
          <a:p>
            <a:pPr lvl="1"/>
            <a:r>
              <a:rPr lang="en-US" b="1" dirty="0" err="1"/>
              <a:t>Usemap</a:t>
            </a:r>
            <a:r>
              <a:rPr lang="en-US" b="1" dirty="0"/>
              <a:t>: </a:t>
            </a:r>
            <a:r>
              <a:rPr lang="en-US" dirty="0"/>
              <a:t>Identifies the related map element.  The value is the value of the name attribute of the map element, preceded by the pound (#) sign</a:t>
            </a:r>
            <a:r>
              <a:rPr lang="en-US" dirty="0" smtClean="0"/>
              <a:t>.</a:t>
            </a:r>
            <a:endParaRPr lang="en-US" b="1" dirty="0" smtClean="0"/>
          </a:p>
          <a:p>
            <a:r>
              <a:rPr lang="en-US" b="1" dirty="0" smtClean="0"/>
              <a:t>Map element attributes:</a:t>
            </a:r>
          </a:p>
          <a:p>
            <a:pPr lvl="1"/>
            <a:r>
              <a:rPr lang="en-US" b="1" dirty="0" smtClean="0"/>
              <a:t>Name:</a:t>
            </a:r>
            <a:r>
              <a:rPr lang="en-US" dirty="0" smtClean="0"/>
              <a:t> provides a name for the map.</a:t>
            </a:r>
          </a:p>
          <a:p>
            <a:r>
              <a:rPr lang="en-US" b="1" dirty="0" smtClean="0"/>
              <a:t>Area element attributes:</a:t>
            </a:r>
          </a:p>
          <a:p>
            <a:pPr lvl="1"/>
            <a:r>
              <a:rPr lang="en-US" b="1" dirty="0" err="1" smtClean="0"/>
              <a:t>Href</a:t>
            </a:r>
            <a:r>
              <a:rPr lang="en-US" b="1" dirty="0" smtClean="0"/>
              <a:t>:</a:t>
            </a:r>
            <a:r>
              <a:rPr lang="en-US" dirty="0" smtClean="0"/>
              <a:t> specifies relative or absolute URL to identify the page that will be displayed when the area is clicked.</a:t>
            </a:r>
          </a:p>
          <a:p>
            <a:pPr lvl="1"/>
            <a:r>
              <a:rPr lang="en-US" b="1" dirty="0" smtClean="0"/>
              <a:t>Shape</a:t>
            </a:r>
            <a:r>
              <a:rPr lang="en-US" dirty="0" smtClean="0"/>
              <a:t>: keyword to indicate the type of shape that an area represents.  Possible keywords: </a:t>
            </a:r>
            <a:r>
              <a:rPr lang="en-US" dirty="0" err="1" smtClean="0"/>
              <a:t>rect</a:t>
            </a:r>
            <a:r>
              <a:rPr lang="en-US" dirty="0" smtClean="0"/>
              <a:t>, circle, poly, and default (same as </a:t>
            </a:r>
            <a:r>
              <a:rPr lang="en-US" dirty="0" err="1" smtClean="0"/>
              <a:t>rect</a:t>
            </a:r>
            <a:r>
              <a:rPr lang="en-US" dirty="0" smtClean="0"/>
              <a:t>)</a:t>
            </a:r>
          </a:p>
          <a:p>
            <a:pPr lvl="1"/>
            <a:r>
              <a:rPr lang="en-US" b="1" dirty="0" err="1" smtClean="0"/>
              <a:t>Coords</a:t>
            </a:r>
            <a:r>
              <a:rPr lang="en-US" dirty="0" smtClean="0"/>
              <a:t>: values that indicate the shape and location of the area.  Two sets of </a:t>
            </a:r>
            <a:r>
              <a:rPr lang="en-US" dirty="0" err="1" smtClean="0"/>
              <a:t>x,y</a:t>
            </a:r>
            <a:r>
              <a:rPr lang="en-US" dirty="0" smtClean="0"/>
              <a:t> coordinates are required for a rectangle to identify the upper left and lower right corners.</a:t>
            </a:r>
          </a:p>
          <a:p>
            <a:pPr lvl="1"/>
            <a:r>
              <a:rPr lang="en-US" b="1" dirty="0" smtClean="0"/>
              <a:t>Alt</a:t>
            </a:r>
            <a:r>
              <a:rPr lang="en-US" dirty="0" smtClean="0"/>
              <a:t>: Text that is displayed in place of the area if the image cant be displayed.</a:t>
            </a:r>
          </a:p>
          <a:p>
            <a:pPr lvl="1"/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694207"/>
            <a:ext cx="5665610" cy="4454123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 smtClean="0"/>
              <a:t>Example Code: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 err="1" smtClean="0"/>
              <a:t>img</a:t>
            </a:r>
            <a:r>
              <a:rPr lang="en-US" dirty="0" smtClean="0"/>
              <a:t> </a:t>
            </a:r>
            <a:r>
              <a:rPr lang="en-US" dirty="0" err="1" smtClean="0"/>
              <a:t>scr</a:t>
            </a:r>
            <a:r>
              <a:rPr lang="en-US" dirty="0" smtClean="0"/>
              <a:t>=images/html.gif” alt=“Dreamweaver and </a:t>
            </a:r>
            <a:r>
              <a:rPr lang="en-US" dirty="0" err="1" smtClean="0"/>
              <a:t>jquery</a:t>
            </a:r>
            <a:r>
              <a:rPr lang="en-US" dirty="0" smtClean="0"/>
              <a:t> books” </a:t>
            </a:r>
            <a:r>
              <a:rPr lang="en-US" dirty="0" err="1" smtClean="0"/>
              <a:t>usemap</a:t>
            </a:r>
            <a:r>
              <a:rPr lang="en-US" dirty="0" smtClean="0"/>
              <a:t>=“#books”&gt;</a:t>
            </a:r>
          </a:p>
          <a:p>
            <a:pPr marL="0" indent="0">
              <a:buNone/>
            </a:pPr>
            <a:r>
              <a:rPr lang="en-US" dirty="0" smtClean="0"/>
              <a:t>&lt;map name=“books”&gt;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&lt;area </a:t>
            </a:r>
            <a:r>
              <a:rPr lang="en-US" dirty="0" err="1" smtClean="0"/>
              <a:t>href</a:t>
            </a:r>
            <a:r>
              <a:rPr lang="en-US" dirty="0" smtClean="0"/>
              <a:t>=“Dreamweaver.html” alt=“Dreamweaver book” title=“Dreamweaver shape=“poly” cords=“1,19,114,0,122,53,106,143, 26, 149”&gt;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&lt;area </a:t>
            </a:r>
            <a:r>
              <a:rPr lang="en-US" dirty="0" err="1" smtClean="0"/>
              <a:t>href</a:t>
            </a:r>
            <a:r>
              <a:rPr lang="en-US" dirty="0" smtClean="0"/>
              <a:t>=“Jquery.html” alt=“</a:t>
            </a:r>
            <a:r>
              <a:rPr lang="en-US" dirty="0" err="1" smtClean="0"/>
              <a:t>Jquery</a:t>
            </a:r>
            <a:r>
              <a:rPr lang="en-US" dirty="0" smtClean="0"/>
              <a:t> book” title=“</a:t>
            </a:r>
            <a:r>
              <a:rPr lang="en-US" dirty="0" err="1" smtClean="0"/>
              <a:t>Jquery</a:t>
            </a:r>
            <a:r>
              <a:rPr lang="en-US" dirty="0" smtClean="0"/>
              <a:t>” shape=“poly” cords=“128, 21, 241, 42, 218, 178, 103, 159”&gt;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&lt;/map&gt;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04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126" y="160421"/>
            <a:ext cx="10058400" cy="1676400"/>
          </a:xfrm>
        </p:spPr>
        <p:txBody>
          <a:bodyPr/>
          <a:lstStyle/>
          <a:p>
            <a:r>
              <a:rPr lang="en-US" sz="4800" dirty="0" smtClean="0"/>
              <a:t>Image Procurement</a:t>
            </a: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116" y="3043989"/>
            <a:ext cx="8301789" cy="315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Editors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16000" y="1828800"/>
            <a:ext cx="10058400" cy="2478505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Adobe Photoshop CC (expensive)</a:t>
            </a:r>
          </a:p>
          <a:p>
            <a:pPr lvl="1"/>
            <a:r>
              <a:rPr lang="en-US" dirty="0" smtClean="0"/>
              <a:t>Adobe Photoshop Elements (inexpensive)</a:t>
            </a:r>
          </a:p>
          <a:p>
            <a:pPr lvl="1"/>
            <a:r>
              <a:rPr lang="en-US" dirty="0" smtClean="0"/>
              <a:t>GIMP - GNU Image Manipulation Program (free)</a:t>
            </a:r>
          </a:p>
          <a:p>
            <a:pPr lvl="1"/>
            <a:r>
              <a:rPr lang="en-US" dirty="0" smtClean="0"/>
              <a:t>MS Paint (comes with Windows)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31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0" y="629652"/>
            <a:ext cx="10058400" cy="1676400"/>
          </a:xfrm>
        </p:spPr>
        <p:txBody>
          <a:bodyPr/>
          <a:lstStyle/>
          <a:p>
            <a:r>
              <a:rPr lang="en-US" dirty="0" smtClean="0"/>
              <a:t>Types of images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2094" y="3148263"/>
            <a:ext cx="9144000" cy="914400"/>
          </a:xfrm>
        </p:spPr>
        <p:txBody>
          <a:bodyPr>
            <a:noAutofit/>
          </a:bodyPr>
          <a:lstStyle/>
          <a:p>
            <a:r>
              <a:rPr lang="en-US" sz="5400" dirty="0" smtClean="0"/>
              <a:t>JPEG</a:t>
            </a:r>
          </a:p>
          <a:p>
            <a:r>
              <a:rPr lang="en-US" sz="5400" dirty="0" smtClean="0"/>
              <a:t>GIF</a:t>
            </a:r>
          </a:p>
          <a:p>
            <a:r>
              <a:rPr lang="en-US" sz="5400" dirty="0" smtClean="0"/>
              <a:t>PNG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28133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images and icons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Images</a:t>
            </a:r>
            <a:endParaRPr lang="en-US" b="1" dirty="0" smtClean="0">
              <a:hlinkClick r:id="rId2"/>
            </a:endParaRPr>
          </a:p>
          <a:p>
            <a:pPr lvl="1"/>
            <a:r>
              <a:rPr lang="en-US" dirty="0" smtClean="0">
                <a:hlinkClick r:id="rId2"/>
              </a:rPr>
              <a:t>www.sxc.hu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www.freefoto.com</a:t>
            </a:r>
            <a:endParaRPr lang="en-US" dirty="0" smtClean="0"/>
          </a:p>
          <a:p>
            <a:pPr lvl="1"/>
            <a:r>
              <a:rPr lang="en-US" dirty="0" smtClean="0">
                <a:hlinkClick r:id="rId4"/>
              </a:rPr>
              <a:t>www.openphoto.net</a:t>
            </a: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www.google.com/imghp</a:t>
            </a:r>
            <a:endParaRPr lang="en-US" dirty="0" smtClean="0"/>
          </a:p>
          <a:p>
            <a:r>
              <a:rPr lang="en-US" b="1" dirty="0" smtClean="0"/>
              <a:t>Icons</a:t>
            </a:r>
          </a:p>
          <a:p>
            <a:pPr lvl="1"/>
            <a:r>
              <a:rPr lang="en-US" dirty="0" smtClean="0">
                <a:hlinkClick r:id="rId6"/>
              </a:rPr>
              <a:t>www.glyphicons.com</a:t>
            </a:r>
            <a:endParaRPr lang="en-US" dirty="0" smtClean="0"/>
          </a:p>
          <a:p>
            <a:pPr lvl="1"/>
            <a:r>
              <a:rPr lang="en-US" dirty="0" smtClean="0">
                <a:hlinkClick r:id="rId7"/>
              </a:rPr>
              <a:t>www.flaticon.com</a:t>
            </a:r>
            <a:endParaRPr lang="en-US" dirty="0" smtClean="0"/>
          </a:p>
          <a:p>
            <a:pPr lvl="1"/>
            <a:r>
              <a:rPr lang="en-US" dirty="0" smtClean="0">
                <a:hlinkClick r:id="rId8"/>
              </a:rPr>
              <a:t>www.iconarchive.com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75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Favicons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 favicon is a small image that appears to the left of the title in the browsers tab for the page. It can also appear to the left of the </a:t>
            </a:r>
            <a:r>
              <a:rPr lang="en-US" dirty="0" err="1" smtClean="0"/>
              <a:t>url</a:t>
            </a:r>
            <a:r>
              <a:rPr lang="en-US" dirty="0" smtClean="0"/>
              <a:t> in the address bar or as a book mark.</a:t>
            </a:r>
          </a:p>
          <a:p>
            <a:r>
              <a:rPr lang="en-US" dirty="0" smtClean="0"/>
              <a:t>A favicon is usually 16 pixels wide and tall and has the extension </a:t>
            </a:r>
            <a:r>
              <a:rPr lang="en-US" dirty="0" err="1" smtClean="0"/>
              <a:t>ico</a:t>
            </a:r>
            <a:r>
              <a:rPr lang="en-US" dirty="0" smtClean="0"/>
              <a:t> since that is the only extension supported by Internet Explorer.</a:t>
            </a:r>
          </a:p>
          <a:p>
            <a:r>
              <a:rPr lang="en-US" dirty="0" smtClean="0"/>
              <a:t>You can create an </a:t>
            </a:r>
            <a:r>
              <a:rPr lang="en-US" dirty="0" err="1" smtClean="0"/>
              <a:t>ico</a:t>
            </a:r>
            <a:r>
              <a:rPr lang="en-US" dirty="0" smtClean="0"/>
              <a:t> file by using an icon editor, a program that converts an image to an </a:t>
            </a:r>
            <a:r>
              <a:rPr lang="en-US" dirty="0" err="1" smtClean="0"/>
              <a:t>ico</a:t>
            </a:r>
            <a:r>
              <a:rPr lang="en-US" dirty="0" smtClean="0"/>
              <a:t> file.</a:t>
            </a:r>
          </a:p>
          <a:p>
            <a:pPr lvl="1"/>
            <a:r>
              <a:rPr lang="en-US" dirty="0" smtClean="0">
                <a:hlinkClick r:id="rId2"/>
              </a:rPr>
              <a:t>www.axialis.com/iconworkshop/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www.html-kit.com/favicon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&lt;link </a:t>
            </a:r>
            <a:r>
              <a:rPr lang="en-US" dirty="0" err="1" smtClean="0"/>
              <a:t>rel</a:t>
            </a:r>
            <a:r>
              <a:rPr lang="en-US" dirty="0" smtClean="0"/>
              <a:t>=“shortcuts icon” </a:t>
            </a:r>
            <a:r>
              <a:rPr lang="en-US" dirty="0" err="1" smtClean="0"/>
              <a:t>href</a:t>
            </a:r>
            <a:r>
              <a:rPr lang="en-US" dirty="0" smtClean="0"/>
              <a:t>=“images/favicon.ico”&gt;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54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Creative Commons 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Attribution</a:t>
            </a:r>
            <a:r>
              <a:rPr lang="en-US" dirty="0"/>
              <a:t> </a:t>
            </a:r>
            <a:r>
              <a:rPr lang="en-US" dirty="0" smtClean="0"/>
              <a:t>- You </a:t>
            </a:r>
            <a:r>
              <a:rPr lang="en-US" dirty="0" smtClean="0"/>
              <a:t>can use the image as long as you give it credit as requested by the author or website who provided the image.</a:t>
            </a:r>
          </a:p>
          <a:p>
            <a:r>
              <a:rPr lang="en-US" b="1" dirty="0" smtClean="0"/>
              <a:t>Share </a:t>
            </a:r>
            <a:r>
              <a:rPr lang="en-US" b="1" dirty="0" smtClean="0"/>
              <a:t>alike</a:t>
            </a:r>
            <a:r>
              <a:rPr lang="en-US" dirty="0"/>
              <a:t> </a:t>
            </a:r>
            <a:r>
              <a:rPr lang="en-US" dirty="0" smtClean="0"/>
              <a:t>-</a:t>
            </a:r>
            <a:r>
              <a:rPr lang="en-US" dirty="0"/>
              <a:t> </a:t>
            </a:r>
            <a:r>
              <a:rPr lang="en-US" dirty="0" smtClean="0"/>
              <a:t>You </a:t>
            </a:r>
            <a:r>
              <a:rPr lang="en-US" dirty="0" smtClean="0"/>
              <a:t>can distribute the image based on the license that governs the original work.</a:t>
            </a:r>
          </a:p>
          <a:p>
            <a:r>
              <a:rPr lang="en-US" b="1" dirty="0" smtClean="0"/>
              <a:t>Non-commercia</a:t>
            </a:r>
            <a:r>
              <a:rPr lang="en-US" dirty="0" smtClean="0"/>
              <a:t>l</a:t>
            </a:r>
            <a:r>
              <a:rPr lang="en-US" dirty="0"/>
              <a:t> </a:t>
            </a:r>
            <a:r>
              <a:rPr lang="en-US" dirty="0" smtClean="0"/>
              <a:t>-</a:t>
            </a:r>
            <a:r>
              <a:rPr lang="en-US" dirty="0"/>
              <a:t> </a:t>
            </a:r>
            <a:r>
              <a:rPr lang="en-US" dirty="0" smtClean="0"/>
              <a:t>You </a:t>
            </a:r>
            <a:r>
              <a:rPr lang="en-US" dirty="0" smtClean="0"/>
              <a:t>can use the image for non-commercial purposes only.</a:t>
            </a:r>
          </a:p>
          <a:p>
            <a:r>
              <a:rPr lang="en-US" b="1" dirty="0" smtClean="0"/>
              <a:t>No derivative </a:t>
            </a:r>
            <a:r>
              <a:rPr lang="en-US" b="1" dirty="0" smtClean="0"/>
              <a:t>works</a:t>
            </a:r>
            <a:r>
              <a:rPr lang="en-US" dirty="0"/>
              <a:t> </a:t>
            </a:r>
            <a:r>
              <a:rPr lang="en-US" dirty="0" smtClean="0"/>
              <a:t>- You </a:t>
            </a:r>
            <a:r>
              <a:rPr lang="en-US" dirty="0" smtClean="0"/>
              <a:t>can only use the original image and not those derived from 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58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75416" y="2139861"/>
            <a:ext cx="9586025" cy="16465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3800" dirty="0" smtClean="0"/>
              <a:t>The End!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141400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JPEG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en-US" b="1" dirty="0" smtClean="0"/>
              <a:t>J</a:t>
            </a:r>
            <a:r>
              <a:rPr lang="en-US" dirty="0" smtClean="0"/>
              <a:t>oint </a:t>
            </a:r>
            <a:r>
              <a:rPr lang="en-US" b="1" dirty="0" smtClean="0"/>
              <a:t>P</a:t>
            </a:r>
            <a:r>
              <a:rPr lang="en-US" dirty="0" smtClean="0"/>
              <a:t>hotographic </a:t>
            </a:r>
            <a:r>
              <a:rPr lang="en-US" b="1" dirty="0" smtClean="0"/>
              <a:t>E</a:t>
            </a:r>
            <a:r>
              <a:rPr lang="en-US" dirty="0" smtClean="0"/>
              <a:t>xperts </a:t>
            </a:r>
            <a:r>
              <a:rPr lang="en-US" b="1" dirty="0" smtClean="0"/>
              <a:t>G</a:t>
            </a:r>
            <a:r>
              <a:rPr lang="en-US" dirty="0" smtClean="0"/>
              <a:t>roup)</a:t>
            </a:r>
          </a:p>
          <a:p>
            <a:r>
              <a:rPr lang="en-US" dirty="0" smtClean="0"/>
              <a:t>Commonly used for the photographs and images on a web page</a:t>
            </a:r>
          </a:p>
          <a:p>
            <a:r>
              <a:rPr lang="en-US" dirty="0" smtClean="0"/>
              <a:t>Typically used to display complex images with a small file size.</a:t>
            </a:r>
          </a:p>
          <a:p>
            <a:r>
              <a:rPr lang="en-US" dirty="0" smtClean="0"/>
              <a:t>Information is lost when you compress a JPEG file, however the quality reduction of the image is not noticeable</a:t>
            </a:r>
          </a:p>
          <a:p>
            <a:r>
              <a:rPr lang="en-US" dirty="0" smtClean="0"/>
              <a:t>Can represent millions of colors</a:t>
            </a:r>
          </a:p>
          <a:p>
            <a:r>
              <a:rPr lang="en-US" dirty="0" smtClean="0"/>
              <a:t>Doesn’t support transparency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070" y="3114235"/>
            <a:ext cx="3080891" cy="296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9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en-US" b="1" dirty="0" smtClean="0"/>
              <a:t>G</a:t>
            </a:r>
            <a:r>
              <a:rPr lang="en-US" dirty="0" smtClean="0"/>
              <a:t>raphic </a:t>
            </a:r>
            <a:r>
              <a:rPr lang="en-US" b="1" dirty="0" smtClean="0"/>
              <a:t>I</a:t>
            </a:r>
            <a:r>
              <a:rPr lang="en-US" dirty="0" smtClean="0"/>
              <a:t>nterchange </a:t>
            </a:r>
            <a:r>
              <a:rPr lang="en-US" b="1" dirty="0" smtClean="0"/>
              <a:t>F</a:t>
            </a:r>
            <a:r>
              <a:rPr lang="en-US" dirty="0" smtClean="0"/>
              <a:t>ormat)</a:t>
            </a:r>
          </a:p>
          <a:p>
            <a:r>
              <a:rPr lang="en-US" dirty="0" smtClean="0"/>
              <a:t>Commonly used for logos, small images, or animated images that contain frames</a:t>
            </a:r>
          </a:p>
          <a:p>
            <a:r>
              <a:rPr lang="en-US" dirty="0" smtClean="0"/>
              <a:t>Doesn’t lose information when compressed</a:t>
            </a:r>
          </a:p>
          <a:p>
            <a:r>
              <a:rPr lang="en-US" dirty="0" smtClean="0"/>
              <a:t>Can use 256 colors</a:t>
            </a:r>
          </a:p>
          <a:p>
            <a:r>
              <a:rPr lang="en-US" dirty="0" smtClean="0"/>
              <a:t>Does support transparency on a single color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875" y="3429000"/>
            <a:ext cx="333375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7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en-US" b="1" dirty="0" smtClean="0"/>
              <a:t>P</a:t>
            </a:r>
            <a:r>
              <a:rPr lang="en-US" dirty="0" smtClean="0"/>
              <a:t>ortable </a:t>
            </a:r>
            <a:r>
              <a:rPr lang="en-US" b="1" dirty="0" smtClean="0"/>
              <a:t>N</a:t>
            </a:r>
            <a:r>
              <a:rPr lang="en-US" dirty="0" smtClean="0"/>
              <a:t>etwork </a:t>
            </a:r>
            <a:r>
              <a:rPr lang="en-US" b="1" dirty="0" smtClean="0"/>
              <a:t>G</a:t>
            </a:r>
            <a:r>
              <a:rPr lang="en-US" dirty="0" smtClean="0"/>
              <a:t>raphics)</a:t>
            </a:r>
          </a:p>
          <a:p>
            <a:r>
              <a:rPr lang="en-US" dirty="0" smtClean="0"/>
              <a:t>Developed specifically for the web as a replacement of GIF files</a:t>
            </a:r>
          </a:p>
          <a:p>
            <a:r>
              <a:rPr lang="en-US" dirty="0" smtClean="0"/>
              <a:t>Compressed PNG files are smaller than GIF files but still no information is lost</a:t>
            </a:r>
          </a:p>
          <a:p>
            <a:r>
              <a:rPr lang="en-US" dirty="0" smtClean="0"/>
              <a:t>Can represent millions of colors</a:t>
            </a:r>
          </a:p>
          <a:p>
            <a:r>
              <a:rPr lang="en-US" dirty="0" smtClean="0"/>
              <a:t>Supports transparency on multiple colors</a:t>
            </a:r>
          </a:p>
          <a:p>
            <a:r>
              <a:rPr lang="en-US" dirty="0" smtClean="0"/>
              <a:t>Supported </a:t>
            </a:r>
            <a:r>
              <a:rPr lang="en-US" dirty="0" smtClean="0"/>
              <a:t>by all modern </a:t>
            </a:r>
            <a:r>
              <a:rPr lang="en-US" dirty="0" smtClean="0"/>
              <a:t>browsers and mobile </a:t>
            </a:r>
            <a:r>
              <a:rPr lang="en-US" dirty="0" smtClean="0"/>
              <a:t>devices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871" y="4184578"/>
            <a:ext cx="3574992" cy="192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7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2095" y="665747"/>
            <a:ext cx="10058400" cy="1676400"/>
          </a:xfrm>
        </p:spPr>
        <p:txBody>
          <a:bodyPr/>
          <a:lstStyle/>
          <a:p>
            <a:r>
              <a:rPr lang="en-US" sz="9600" dirty="0" smtClean="0"/>
              <a:t>Image Code</a:t>
            </a:r>
            <a:endParaRPr lang="en-US" sz="9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6180" y="3543338"/>
            <a:ext cx="3757545" cy="2133195"/>
          </a:xfrm>
        </p:spPr>
        <p:txBody>
          <a:bodyPr>
            <a:normAutofit/>
          </a:bodyPr>
          <a:lstStyle/>
          <a:p>
            <a:r>
              <a:rPr lang="en-US" sz="4400" dirty="0" smtClean="0"/>
              <a:t>Put </a:t>
            </a:r>
            <a:r>
              <a:rPr lang="en-US" sz="4400" dirty="0" smtClean="0"/>
              <a:t>images</a:t>
            </a:r>
            <a:r>
              <a:rPr lang="en-US" sz="4400" dirty="0" smtClean="0"/>
              <a:t> </a:t>
            </a:r>
            <a:r>
              <a:rPr lang="en-US" sz="4400" dirty="0" smtClean="0"/>
              <a:t>on your page!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62027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Src</a:t>
            </a:r>
            <a:r>
              <a:rPr lang="en-US" dirty="0"/>
              <a:t> </a:t>
            </a:r>
            <a:r>
              <a:rPr lang="en-US" dirty="0" smtClean="0"/>
              <a:t>- The </a:t>
            </a:r>
            <a:r>
              <a:rPr lang="en-US" dirty="0" smtClean="0"/>
              <a:t>relative or absolute </a:t>
            </a:r>
            <a:r>
              <a:rPr lang="en-US" dirty="0" err="1" smtClean="0"/>
              <a:t>url</a:t>
            </a:r>
            <a:r>
              <a:rPr lang="en-US" dirty="0" smtClean="0"/>
              <a:t> of the image to display. It is required</a:t>
            </a:r>
          </a:p>
          <a:p>
            <a:r>
              <a:rPr lang="en-US" b="1" dirty="0" smtClean="0"/>
              <a:t>Alt</a:t>
            </a:r>
            <a:r>
              <a:rPr lang="en-US" dirty="0"/>
              <a:t> </a:t>
            </a:r>
            <a:r>
              <a:rPr lang="en-US" dirty="0" smtClean="0"/>
              <a:t>- Alternate </a:t>
            </a:r>
            <a:r>
              <a:rPr lang="en-US" dirty="0" smtClean="0"/>
              <a:t>text to display in place of the image. It is required.</a:t>
            </a:r>
          </a:p>
          <a:p>
            <a:r>
              <a:rPr lang="en-US" b="1" dirty="0" smtClean="0"/>
              <a:t>Height</a:t>
            </a:r>
            <a:r>
              <a:rPr lang="en-US" dirty="0"/>
              <a:t> </a:t>
            </a:r>
            <a:r>
              <a:rPr lang="en-US" dirty="0" smtClean="0"/>
              <a:t>-</a:t>
            </a:r>
            <a:r>
              <a:rPr lang="en-US" dirty="0"/>
              <a:t> </a:t>
            </a:r>
            <a:r>
              <a:rPr lang="en-US" dirty="0" smtClean="0"/>
              <a:t>The </a:t>
            </a:r>
            <a:r>
              <a:rPr lang="en-US" dirty="0" smtClean="0"/>
              <a:t>height of the image in pixels</a:t>
            </a:r>
          </a:p>
          <a:p>
            <a:r>
              <a:rPr lang="en-US" b="1" dirty="0" smtClean="0"/>
              <a:t>Width</a:t>
            </a:r>
            <a:r>
              <a:rPr lang="en-US" dirty="0"/>
              <a:t> </a:t>
            </a:r>
            <a:r>
              <a:rPr lang="en-US" dirty="0" smtClean="0"/>
              <a:t>- The </a:t>
            </a:r>
            <a:r>
              <a:rPr lang="en-US" dirty="0" smtClean="0"/>
              <a:t>width of the image in pixels</a:t>
            </a:r>
          </a:p>
          <a:p>
            <a:endParaRPr lang="en-US" dirty="0"/>
          </a:p>
          <a:p>
            <a:r>
              <a:rPr lang="en-US" dirty="0" smtClean="0"/>
              <a:t>&lt;p&gt;&lt;</a:t>
            </a:r>
            <a:r>
              <a:rPr lang="en-US" dirty="0" err="1" smtClean="0"/>
              <a:t>img</a:t>
            </a:r>
            <a:r>
              <a:rPr lang="en-US" dirty="0" smtClean="0"/>
              <a:t> id=“small” </a:t>
            </a:r>
            <a:r>
              <a:rPr lang="en-US" dirty="0" err="1" smtClean="0"/>
              <a:t>src</a:t>
            </a:r>
            <a:r>
              <a:rPr lang="en-US" dirty="0" smtClean="0"/>
              <a:t>=“images/student.jpg”  alt=“Teacher and Students” height=“300” width=“400”&gt; &lt;/p&gt;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27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Height</a:t>
            </a:r>
            <a:r>
              <a:rPr lang="en-US" dirty="0"/>
              <a:t> </a:t>
            </a:r>
            <a:r>
              <a:rPr lang="en-US" dirty="0" smtClean="0"/>
              <a:t>-</a:t>
            </a:r>
            <a:r>
              <a:rPr lang="en-US" dirty="0"/>
              <a:t> </a:t>
            </a:r>
            <a:r>
              <a:rPr lang="en-US" dirty="0" smtClean="0"/>
              <a:t>A </a:t>
            </a:r>
            <a:r>
              <a:rPr lang="en-US" dirty="0" smtClean="0"/>
              <a:t>relative or absolute value that specifies the height of the image if the height is different from its original size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b="1" dirty="0" smtClean="0"/>
              <a:t>Width</a:t>
            </a:r>
            <a:r>
              <a:rPr lang="en-US" dirty="0"/>
              <a:t> </a:t>
            </a:r>
            <a:r>
              <a:rPr lang="en-US" dirty="0" smtClean="0"/>
              <a:t>-</a:t>
            </a:r>
            <a:r>
              <a:rPr lang="en-US" dirty="0"/>
              <a:t> </a:t>
            </a:r>
            <a:r>
              <a:rPr lang="en-US" dirty="0" smtClean="0"/>
              <a:t>A </a:t>
            </a:r>
            <a:r>
              <a:rPr lang="en-US" dirty="0" smtClean="0"/>
              <a:t>relative or absolute value that specifies the width of the image if the width is different from its original size.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#small{ height: 150px;	width: 200px;}</a:t>
            </a:r>
          </a:p>
        </p:txBody>
      </p:sp>
    </p:spTree>
    <p:extLst>
      <p:ext uri="{BB962C8B-B14F-4D97-AF65-F5344CB8AC3E}">
        <p14:creationId xmlns:p14="http://schemas.microsoft.com/office/powerpoint/2010/main" val="311541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316" y="292768"/>
            <a:ext cx="10058400" cy="1676400"/>
          </a:xfrm>
        </p:spPr>
        <p:txBody>
          <a:bodyPr/>
          <a:lstStyle/>
          <a:p>
            <a:r>
              <a:rPr lang="en-US" dirty="0" smtClean="0"/>
              <a:t>Image Position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333" y="3392905"/>
            <a:ext cx="6653463" cy="258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8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Newsprint</Template>
  <TotalTime>285</TotalTime>
  <Words>1157</Words>
  <Application>Microsoft Office PowerPoint</Application>
  <PresentationFormat>Custom</PresentationFormat>
  <Paragraphs>130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NewsPrint</vt:lpstr>
      <vt:lpstr>Chapter 9 </vt:lpstr>
      <vt:lpstr>Types of images</vt:lpstr>
      <vt:lpstr>JPEG</vt:lpstr>
      <vt:lpstr>GIF</vt:lpstr>
      <vt:lpstr>PNG</vt:lpstr>
      <vt:lpstr>Image Code</vt:lpstr>
      <vt:lpstr>HTML</vt:lpstr>
      <vt:lpstr>CSS</vt:lpstr>
      <vt:lpstr>Image Position</vt:lpstr>
      <vt:lpstr>Align</vt:lpstr>
      <vt:lpstr>Float</vt:lpstr>
      <vt:lpstr>Advanced Skills</vt:lpstr>
      <vt:lpstr>HTML5 figure and figcaption elements</vt:lpstr>
      <vt:lpstr>Thumbnails</vt:lpstr>
      <vt:lpstr>Rollover</vt:lpstr>
      <vt:lpstr>Image map</vt:lpstr>
      <vt:lpstr>Image maps (continued)</vt:lpstr>
      <vt:lpstr>Image Procurement</vt:lpstr>
      <vt:lpstr>Image Editors</vt:lpstr>
      <vt:lpstr>Finding images and icons</vt:lpstr>
      <vt:lpstr>Favicons</vt:lpstr>
      <vt:lpstr>Creative Commons License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9</dc:title>
  <dc:creator>student</dc:creator>
  <cp:lastModifiedBy>Mathias</cp:lastModifiedBy>
  <cp:revision>39</cp:revision>
  <dcterms:created xsi:type="dcterms:W3CDTF">2015-10-12T15:49:53Z</dcterms:created>
  <dcterms:modified xsi:type="dcterms:W3CDTF">2015-11-04T06:43:22Z</dcterms:modified>
</cp:coreProperties>
</file>